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42" r:id="rId9"/>
    <p:sldId id="338" r:id="rId10"/>
    <p:sldId id="339" r:id="rId11"/>
    <p:sldId id="340" r:id="rId12"/>
    <p:sldId id="343" r:id="rId13"/>
    <p:sldId id="341" r:id="rId14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16"/>
      <p:bold r:id="rId17"/>
    </p:embeddedFont>
    <p:embeddedFont>
      <p:font typeface="Microsoft Sans Serif" panose="020B0604020202020204" pitchFamily="34" charset="0"/>
      <p:regular r:id="rId18"/>
    </p:embeddedFont>
    <p:embeddedFont>
      <p:font typeface="Oswald" panose="02020500000000000000" charset="0"/>
      <p:regular r:id="rId19"/>
      <p:bold r:id="rId20"/>
      <p:italic r:id="rId21"/>
      <p:boldItalic r:id="rId22"/>
    </p:embeddedFont>
    <p:embeddedFont>
      <p:font typeface="Tinos" panose="02020500000000000000" charset="0"/>
      <p:regular r:id="rId23"/>
      <p:bold r:id="rId24"/>
      <p:italic r:id="rId25"/>
      <p:boldItalic r:id="rId26"/>
    </p:embeddedFont>
    <p:embeddedFont>
      <p:font typeface="微軟正黑體" panose="020B0604030504040204" pitchFamily="34" charset="-12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A8A8"/>
    <a:srgbClr val="DFDFDF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1E9A13-7CCB-4F98-B95F-9166537CBB3C}">
  <a:tblStyle styleId="{6A1E9A13-7CCB-4F98-B95F-9166537CBB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87890" autoAdjust="0"/>
  </p:normalViewPr>
  <p:slideViewPr>
    <p:cSldViewPr snapToGrid="0">
      <p:cViewPr varScale="1">
        <p:scale>
          <a:sx n="96" d="100"/>
          <a:sy n="96" d="100"/>
        </p:scale>
        <p:origin x="101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87237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TW" dirty="0"/>
              <a:t>Life has no way to go. Every step counts.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2611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618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87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08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TW" dirty="0"/>
              <a:t>Life has no way to go. Every step counts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716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850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873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55571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279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9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74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23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46148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>
                <a:latin typeface="+mn-lt"/>
                <a:cs typeface="Times New Roman" panose="02020603050405020304" pitchFamily="18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92FF3520-C663-4079-9C80-0E72533ED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34420" y="480592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fld id="{897D3FA3-A4DE-4FE4-8D08-4777B3FE077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7551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>
                <a:latin typeface="+mn-lt"/>
                <a:cs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912025" y="3144850"/>
            <a:ext cx="58026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 i="1">
                <a:solidFill>
                  <a:srgbClr val="666666"/>
                </a:solidFill>
                <a:latin typeface="+mn-lt"/>
                <a:cs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B651AB43-9D0B-429A-A121-1C903A7B6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34420" y="480592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fld id="{897D3FA3-A4DE-4FE4-8D08-4777B3FE077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509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E7510238-4F9C-4350-9585-F4D167431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34420" y="480592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897D3FA3-A4DE-4FE4-8D08-4777B3FE077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2435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 b="1" i="1">
                <a:latin typeface="+mn-lt"/>
                <a:cs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defRPr b="1" i="1"/>
            </a:lvl2pPr>
            <a:lvl3pPr lvl="2" rtl="0">
              <a:spcBef>
                <a:spcPts val="0"/>
              </a:spcBef>
              <a:defRPr b="1" i="1"/>
            </a:lvl3pPr>
            <a:lvl4pPr lvl="3" rtl="0">
              <a:spcBef>
                <a:spcPts val="0"/>
              </a:spcBef>
              <a:defRPr b="1" i="1"/>
            </a:lvl4pPr>
            <a:lvl5pPr lvl="4" rtl="0">
              <a:spcBef>
                <a:spcPts val="0"/>
              </a:spcBef>
              <a:defRPr b="1" i="1"/>
            </a:lvl5pPr>
            <a:lvl6pPr lvl="5" rtl="0">
              <a:spcBef>
                <a:spcPts val="0"/>
              </a:spcBef>
              <a:defRPr b="1" i="1"/>
            </a:lvl6pPr>
            <a:lvl7pPr lvl="6" rtl="0">
              <a:spcBef>
                <a:spcPts val="0"/>
              </a:spcBef>
              <a:defRPr b="1" i="1"/>
            </a:lvl7pPr>
            <a:lvl8pPr lvl="7" rtl="0">
              <a:spcBef>
                <a:spcPts val="0"/>
              </a:spcBef>
              <a:defRPr b="1" i="1"/>
            </a:lvl8pPr>
            <a:lvl9pPr lvl="8">
              <a:spcBef>
                <a:spcPts val="0"/>
              </a:spcBef>
              <a:defRPr b="1" i="1"/>
            </a:lvl9pPr>
          </a:lstStyle>
          <a:p>
            <a:endParaRPr/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C3BF935B-6B0A-4F70-83C0-D74114D9E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34420" y="480592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fld id="{897D3FA3-A4DE-4FE4-8D08-4777B3FE077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189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7"/>
          <p:cNvSpPr>
            <a:spLocks noGrp="1"/>
          </p:cNvSpPr>
          <p:nvPr>
            <p:ph type="sldNum" sz="quarter" idx="10"/>
          </p:nvPr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lvl1pPr>
              <a:defRPr lang="zh-TW" altLang="en-US" sz="2400" smtClean="0">
                <a:solidFill>
                  <a:schemeClr val="bg1"/>
                </a:solidFill>
              </a:defRPr>
            </a:lvl1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4115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lvl1pPr>
              <a:defRPr lang="zh-TW" altLang="en-US" sz="2400" smtClean="0">
                <a:solidFill>
                  <a:schemeClr val="bg1"/>
                </a:solidFill>
              </a:defRPr>
            </a:lvl1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0.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043608" y="203883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86797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lvl1pPr>
              <a:defRPr lang="zh-TW" altLang="en-US" sz="2400" smtClean="0">
                <a:solidFill>
                  <a:schemeClr val="bg1"/>
                </a:solidFill>
              </a:defRPr>
            </a:lvl1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1.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043608" y="203883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91392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517" y="167025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406500" y="144589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2.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9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5710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962517" y="167025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3.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4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647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62517" y="167025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4.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2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3509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62517" y="167025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5.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2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1179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62517" y="167025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6.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2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0374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8"/>
          <p:cNvSpPr/>
          <p:nvPr userDrawn="1"/>
        </p:nvSpPr>
        <p:spPr>
          <a:xfrm>
            <a:off x="0" y="0"/>
            <a:ext cx="8928992" cy="723900"/>
          </a:xfrm>
          <a:custGeom>
            <a:avLst/>
            <a:gdLst>
              <a:gd name="connsiteX0" fmla="*/ 0 w 11301997"/>
              <a:gd name="connsiteY0" fmla="*/ 0 h 723900"/>
              <a:gd name="connsiteX1" fmla="*/ 11146257 w 11301997"/>
              <a:gd name="connsiteY1" fmla="*/ 0 h 723900"/>
              <a:gd name="connsiteX2" fmla="*/ 11301997 w 11301997"/>
              <a:gd name="connsiteY2" fmla="*/ 723900 h 723900"/>
              <a:gd name="connsiteX3" fmla="*/ 0 w 11301997"/>
              <a:gd name="connsiteY3" fmla="*/ 723900 h 723900"/>
              <a:gd name="connsiteX4" fmla="*/ 0 w 11301997"/>
              <a:gd name="connsiteY4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1997" h="723900">
                <a:moveTo>
                  <a:pt x="0" y="0"/>
                </a:moveTo>
                <a:lnTo>
                  <a:pt x="11146257" y="0"/>
                </a:lnTo>
                <a:lnTo>
                  <a:pt x="11301997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5" name="任意多边形 7"/>
          <p:cNvSpPr/>
          <p:nvPr userDrawn="1"/>
        </p:nvSpPr>
        <p:spPr>
          <a:xfrm>
            <a:off x="8098257" y="0"/>
            <a:ext cx="1045743" cy="723900"/>
          </a:xfrm>
          <a:custGeom>
            <a:avLst/>
            <a:gdLst>
              <a:gd name="connsiteX0" fmla="*/ 0 w 1045743"/>
              <a:gd name="connsiteY0" fmla="*/ 0 h 723900"/>
              <a:gd name="connsiteX1" fmla="*/ 1045743 w 1045743"/>
              <a:gd name="connsiteY1" fmla="*/ 0 h 723900"/>
              <a:gd name="connsiteX2" fmla="*/ 1045743 w 1045743"/>
              <a:gd name="connsiteY2" fmla="*/ 723900 h 723900"/>
              <a:gd name="connsiteX3" fmla="*/ 155740 w 1045743"/>
              <a:gd name="connsiteY3" fmla="*/ 723900 h 723900"/>
              <a:gd name="connsiteX4" fmla="*/ 0 w 1045743"/>
              <a:gd name="connsiteY4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5743" h="723900">
                <a:moveTo>
                  <a:pt x="0" y="0"/>
                </a:moveTo>
                <a:lnTo>
                  <a:pt x="1045743" y="0"/>
                </a:lnTo>
                <a:lnTo>
                  <a:pt x="1045743" y="723900"/>
                </a:lnTo>
                <a:lnTo>
                  <a:pt x="15574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投影片編號版面配置區 7">
            <a:extLst>
              <a:ext uri="{FF2B5EF4-FFF2-40B4-BE49-F238E27FC236}">
                <a16:creationId xmlns:a16="http://schemas.microsoft.com/office/drawing/2014/main" id="{B79DF03C-9258-4F3D-A199-3599B6ACCA3F}"/>
              </a:ext>
            </a:extLst>
          </p:cNvPr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b="1" smtClean="0"/>
              <a:pPr/>
              <a:t>‹#›</a:t>
            </a:fld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86912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hromedriver.chromium.org/download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1701069" y="1058073"/>
            <a:ext cx="5741861" cy="164296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4400" b="1" dirty="0">
                <a:ea typeface="Microsoft Sans Serif" panose="020B0604020202020204" pitchFamily="34" charset="0"/>
              </a:rPr>
              <a:t>Web Crawler</a:t>
            </a:r>
            <a:r>
              <a:rPr lang="zh-TW" altLang="en-US" sz="4400" b="1" dirty="0">
                <a:ea typeface="Microsoft Sans Serif" panose="020B0604020202020204" pitchFamily="34" charset="0"/>
              </a:rPr>
              <a:t> </a:t>
            </a:r>
            <a:r>
              <a:rPr lang="en-US" altLang="zh-TW" sz="2400" b="1" dirty="0">
                <a:ea typeface="Microsoft Sans Serif" panose="020B0604020202020204" pitchFamily="34" charset="0"/>
              </a:rPr>
              <a:t>plus</a:t>
            </a:r>
            <a:endParaRPr lang="en-US" altLang="zh-TW" sz="4400" b="1" dirty="0">
              <a:ea typeface="Microsoft Sans Serif" panose="020B0604020202020204" pitchFamily="34" charset="0"/>
            </a:endParaRP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1701069" y="2724459"/>
            <a:ext cx="5221107" cy="16780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61111"/>
              <a:buFont typeface="Arial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Lecturer: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Willy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微軟正黑體" panose="020B0604030504040204" pitchFamily="34" charset="-120"/>
                <a:cs typeface="Microsoft Sans Serif" panose="020B0604020202020204" pitchFamily="34" charset="0"/>
                <a:sym typeface="Tino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Fang 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微軟正黑體" panose="020B0604030504040204" pitchFamily="34" charset="-120"/>
                <a:cs typeface="Microsoft Sans Serif" panose="020B0604020202020204" pitchFamily="34" charset="0"/>
                <a:sym typeface="Tinos"/>
              </a:rPr>
              <a:t>方聖瑋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微軟正黑體" panose="020B0604030504040204" pitchFamily="34" charset="-120"/>
              <a:cs typeface="Microsoft Sans Serif" panose="020B0604020202020204" pitchFamily="34" charset="0"/>
              <a:sym typeface="Tino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61111"/>
              <a:buFont typeface="Arial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Student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ID: 108423020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61111"/>
              <a:buFont typeface="Arial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School: NCU IM/MIS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61111"/>
              <a:buFont typeface="Arial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Email: w70024@gmail.com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61111"/>
              <a:buFont typeface="Arial"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Microsoft Sans Serif" panose="020B0604020202020204" pitchFamily="34" charset="0"/>
              <a:sym typeface="Tinos"/>
            </a:endParaRPr>
          </a:p>
        </p:txBody>
      </p:sp>
      <p:sp>
        <p:nvSpPr>
          <p:cNvPr id="5" name="Shape 361"/>
          <p:cNvSpPr/>
          <p:nvPr/>
        </p:nvSpPr>
        <p:spPr>
          <a:xfrm>
            <a:off x="6333523" y="1046098"/>
            <a:ext cx="804677" cy="792554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Shape 363"/>
          <p:cNvSpPr/>
          <p:nvPr/>
        </p:nvSpPr>
        <p:spPr>
          <a:xfrm>
            <a:off x="6735861" y="1367883"/>
            <a:ext cx="766429" cy="468649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7" name="Picture 3" descr="C:\Users\ABC\Desktop\GR-010 (2).png">
            <a:extLst>
              <a:ext uri="{FF2B5EF4-FFF2-40B4-BE49-F238E27FC236}">
                <a16:creationId xmlns:a16="http://schemas.microsoft.com/office/drawing/2014/main" id="{B2BE2D1A-99F6-41B7-9E89-8C68CBEF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176" y="2272394"/>
            <a:ext cx="939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ABC\Desktop\GR-010 (2).png">
            <a:extLst>
              <a:ext uri="{FF2B5EF4-FFF2-40B4-BE49-F238E27FC236}">
                <a16:creationId xmlns:a16="http://schemas.microsoft.com/office/drawing/2014/main" id="{0CBB2D1D-42FE-4A37-A274-F1DD5FB9F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584" y="2420087"/>
            <a:ext cx="5544616" cy="34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6">
            <a:extLst>
              <a:ext uri="{FF2B5EF4-FFF2-40B4-BE49-F238E27FC236}">
                <a16:creationId xmlns:a16="http://schemas.microsoft.com/office/drawing/2014/main" id="{3CC1A8A1-0E26-4C1F-9BDA-C892037CDCCD}"/>
              </a:ext>
            </a:extLst>
          </p:cNvPr>
          <p:cNvSpPr>
            <a:spLocks noEditPoints="1"/>
          </p:cNvSpPr>
          <p:nvPr/>
        </p:nvSpPr>
        <p:spPr bwMode="auto">
          <a:xfrm>
            <a:off x="6643738" y="3592605"/>
            <a:ext cx="232031" cy="278696"/>
          </a:xfrm>
          <a:custGeom>
            <a:avLst/>
            <a:gdLst>
              <a:gd name="T0" fmla="*/ 19 w 76"/>
              <a:gd name="T1" fmla="*/ 55 h 91"/>
              <a:gd name="T2" fmla="*/ 2 w 76"/>
              <a:gd name="T3" fmla="*/ 47 h 91"/>
              <a:gd name="T4" fmla="*/ 0 w 76"/>
              <a:gd name="T5" fmla="*/ 46 h 91"/>
              <a:gd name="T6" fmla="*/ 19 w 76"/>
              <a:gd name="T7" fmla="*/ 37 h 91"/>
              <a:gd name="T8" fmla="*/ 51 w 76"/>
              <a:gd name="T9" fmla="*/ 0 h 91"/>
              <a:gd name="T10" fmla="*/ 54 w 76"/>
              <a:gd name="T11" fmla="*/ 0 h 91"/>
              <a:gd name="T12" fmla="*/ 41 w 76"/>
              <a:gd name="T13" fmla="*/ 32 h 91"/>
              <a:gd name="T14" fmla="*/ 42 w 76"/>
              <a:gd name="T15" fmla="*/ 34 h 91"/>
              <a:gd name="T16" fmla="*/ 74 w 76"/>
              <a:gd name="T17" fmla="*/ 30 h 91"/>
              <a:gd name="T18" fmla="*/ 75 w 76"/>
              <a:gd name="T19" fmla="*/ 30 h 91"/>
              <a:gd name="T20" fmla="*/ 76 w 76"/>
              <a:gd name="T21" fmla="*/ 30 h 91"/>
              <a:gd name="T22" fmla="*/ 74 w 76"/>
              <a:gd name="T23" fmla="*/ 46 h 91"/>
              <a:gd name="T24" fmla="*/ 76 w 76"/>
              <a:gd name="T25" fmla="*/ 60 h 91"/>
              <a:gd name="T26" fmla="*/ 75 w 76"/>
              <a:gd name="T27" fmla="*/ 60 h 91"/>
              <a:gd name="T28" fmla="*/ 76 w 76"/>
              <a:gd name="T29" fmla="*/ 61 h 91"/>
              <a:gd name="T30" fmla="*/ 74 w 76"/>
              <a:gd name="T31" fmla="*/ 61 h 91"/>
              <a:gd name="T32" fmla="*/ 41 w 76"/>
              <a:gd name="T33" fmla="*/ 57 h 91"/>
              <a:gd name="T34" fmla="*/ 41 w 76"/>
              <a:gd name="T35" fmla="*/ 59 h 91"/>
              <a:gd name="T36" fmla="*/ 53 w 76"/>
              <a:gd name="T37" fmla="*/ 89 h 91"/>
              <a:gd name="T38" fmla="*/ 54 w 76"/>
              <a:gd name="T39" fmla="*/ 91 h 91"/>
              <a:gd name="T40" fmla="*/ 20 w 76"/>
              <a:gd name="T41" fmla="*/ 53 h 91"/>
              <a:gd name="T42" fmla="*/ 21 w 76"/>
              <a:gd name="T43" fmla="*/ 54 h 91"/>
              <a:gd name="T44" fmla="*/ 50 w 76"/>
              <a:gd name="T45" fmla="*/ 88 h 91"/>
              <a:gd name="T46" fmla="*/ 39 w 76"/>
              <a:gd name="T47" fmla="*/ 59 h 91"/>
              <a:gd name="T48" fmla="*/ 39 w 76"/>
              <a:gd name="T49" fmla="*/ 56 h 91"/>
              <a:gd name="T50" fmla="*/ 40 w 76"/>
              <a:gd name="T51" fmla="*/ 55 h 91"/>
              <a:gd name="T52" fmla="*/ 73 w 76"/>
              <a:gd name="T53" fmla="*/ 59 h 91"/>
              <a:gd name="T54" fmla="*/ 71 w 76"/>
              <a:gd name="T55" fmla="*/ 46 h 91"/>
              <a:gd name="T56" fmla="*/ 73 w 76"/>
              <a:gd name="T57" fmla="*/ 33 h 91"/>
              <a:gd name="T58" fmla="*/ 41 w 76"/>
              <a:gd name="T59" fmla="*/ 37 h 91"/>
              <a:gd name="T60" fmla="*/ 39 w 76"/>
              <a:gd name="T61" fmla="*/ 36 h 91"/>
              <a:gd name="T62" fmla="*/ 39 w 76"/>
              <a:gd name="T63" fmla="*/ 32 h 91"/>
              <a:gd name="T64" fmla="*/ 49 w 76"/>
              <a:gd name="T65" fmla="*/ 3 h 91"/>
              <a:gd name="T66" fmla="*/ 21 w 76"/>
              <a:gd name="T67" fmla="*/ 38 h 91"/>
              <a:gd name="T68" fmla="*/ 20 w 76"/>
              <a:gd name="T69" fmla="*/ 39 h 91"/>
              <a:gd name="T70" fmla="*/ 5 w 76"/>
              <a:gd name="T71" fmla="*/ 4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91">
                <a:moveTo>
                  <a:pt x="52" y="91"/>
                </a:moveTo>
                <a:cubicBezTo>
                  <a:pt x="37" y="90"/>
                  <a:pt x="22" y="72"/>
                  <a:pt x="19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2" y="53"/>
                  <a:pt x="6" y="50"/>
                  <a:pt x="2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2" y="45"/>
                  <a:pt x="2" y="45"/>
                </a:cubicBezTo>
                <a:cubicBezTo>
                  <a:pt x="6" y="41"/>
                  <a:pt x="12" y="39"/>
                  <a:pt x="19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22" y="20"/>
                  <a:pt x="36" y="1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2" y="2"/>
                  <a:pt x="52" y="2"/>
                  <a:pt x="52" y="2"/>
                </a:cubicBezTo>
                <a:cubicBezTo>
                  <a:pt x="49" y="8"/>
                  <a:pt x="41" y="22"/>
                  <a:pt x="41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33"/>
                  <a:pt x="42" y="34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9" y="33"/>
                  <a:pt x="68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5" y="30"/>
                </a:cubicBezTo>
                <a:cubicBezTo>
                  <a:pt x="75" y="30"/>
                  <a:pt x="75" y="30"/>
                  <a:pt x="75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6"/>
                  <a:pt x="74" y="41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51"/>
                  <a:pt x="74" y="56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6" y="61"/>
                  <a:pt x="76" y="61"/>
                  <a:pt x="76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68" y="61"/>
                  <a:pt x="49" y="58"/>
                  <a:pt x="41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8"/>
                  <a:pt x="41" y="58"/>
                  <a:pt x="41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69"/>
                  <a:pt x="50" y="83"/>
                  <a:pt x="53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4" y="91"/>
                  <a:pt x="54" y="91"/>
                  <a:pt x="54" y="91"/>
                </a:cubicBezTo>
                <a:cubicBezTo>
                  <a:pt x="52" y="91"/>
                  <a:pt x="52" y="91"/>
                  <a:pt x="52" y="91"/>
                </a:cubicBezTo>
                <a:close/>
                <a:moveTo>
                  <a:pt x="20" y="53"/>
                </a:moveTo>
                <a:cubicBezTo>
                  <a:pt x="21" y="53"/>
                  <a:pt x="21" y="53"/>
                  <a:pt x="21" y="53"/>
                </a:cubicBezTo>
                <a:cubicBezTo>
                  <a:pt x="21" y="54"/>
                  <a:pt x="21" y="54"/>
                  <a:pt x="21" y="54"/>
                </a:cubicBezTo>
                <a:cubicBezTo>
                  <a:pt x="24" y="69"/>
                  <a:pt x="37" y="85"/>
                  <a:pt x="50" y="88"/>
                </a:cubicBezTo>
                <a:cubicBezTo>
                  <a:pt x="50" y="88"/>
                  <a:pt x="50" y="88"/>
                  <a:pt x="50" y="88"/>
                </a:cubicBezTo>
                <a:cubicBezTo>
                  <a:pt x="46" y="81"/>
                  <a:pt x="39" y="6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8"/>
                  <a:pt x="39" y="57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4"/>
                  <a:pt x="39" y="54"/>
                  <a:pt x="39" y="54"/>
                </a:cubicBezTo>
                <a:cubicBezTo>
                  <a:pt x="40" y="55"/>
                  <a:pt x="40" y="55"/>
                  <a:pt x="40" y="55"/>
                </a:cubicBezTo>
                <a:cubicBezTo>
                  <a:pt x="46" y="56"/>
                  <a:pt x="66" y="59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2" y="55"/>
                  <a:pt x="71" y="50"/>
                  <a:pt x="71" y="46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1"/>
                  <a:pt x="72" y="37"/>
                  <a:pt x="73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3"/>
                  <a:pt x="47" y="36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5"/>
                  <a:pt x="39" y="33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22"/>
                  <a:pt x="45" y="10"/>
                  <a:pt x="49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36" y="5"/>
                  <a:pt x="23" y="23"/>
                  <a:pt x="21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9"/>
                  <a:pt x="21" y="39"/>
                  <a:pt x="21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14" y="41"/>
                  <a:pt x="9" y="43"/>
                  <a:pt x="5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9" y="49"/>
                  <a:pt x="14" y="51"/>
                  <a:pt x="20" y="53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63C1BF33-CFEE-4CA6-96DF-1F5622B4CCAF}"/>
              </a:ext>
            </a:extLst>
          </p:cNvPr>
          <p:cNvSpPr>
            <a:spLocks noEditPoints="1"/>
          </p:cNvSpPr>
          <p:nvPr/>
        </p:nvSpPr>
        <p:spPr bwMode="auto">
          <a:xfrm rot="584553">
            <a:off x="7405845" y="3555153"/>
            <a:ext cx="246816" cy="296455"/>
          </a:xfrm>
          <a:custGeom>
            <a:avLst/>
            <a:gdLst>
              <a:gd name="T0" fmla="*/ 19 w 76"/>
              <a:gd name="T1" fmla="*/ 55 h 91"/>
              <a:gd name="T2" fmla="*/ 2 w 76"/>
              <a:gd name="T3" fmla="*/ 47 h 91"/>
              <a:gd name="T4" fmla="*/ 0 w 76"/>
              <a:gd name="T5" fmla="*/ 46 h 91"/>
              <a:gd name="T6" fmla="*/ 19 w 76"/>
              <a:gd name="T7" fmla="*/ 37 h 91"/>
              <a:gd name="T8" fmla="*/ 51 w 76"/>
              <a:gd name="T9" fmla="*/ 0 h 91"/>
              <a:gd name="T10" fmla="*/ 54 w 76"/>
              <a:gd name="T11" fmla="*/ 0 h 91"/>
              <a:gd name="T12" fmla="*/ 41 w 76"/>
              <a:gd name="T13" fmla="*/ 32 h 91"/>
              <a:gd name="T14" fmla="*/ 42 w 76"/>
              <a:gd name="T15" fmla="*/ 34 h 91"/>
              <a:gd name="T16" fmla="*/ 74 w 76"/>
              <a:gd name="T17" fmla="*/ 30 h 91"/>
              <a:gd name="T18" fmla="*/ 75 w 76"/>
              <a:gd name="T19" fmla="*/ 30 h 91"/>
              <a:gd name="T20" fmla="*/ 76 w 76"/>
              <a:gd name="T21" fmla="*/ 30 h 91"/>
              <a:gd name="T22" fmla="*/ 74 w 76"/>
              <a:gd name="T23" fmla="*/ 46 h 91"/>
              <a:gd name="T24" fmla="*/ 76 w 76"/>
              <a:gd name="T25" fmla="*/ 60 h 91"/>
              <a:gd name="T26" fmla="*/ 75 w 76"/>
              <a:gd name="T27" fmla="*/ 60 h 91"/>
              <a:gd name="T28" fmla="*/ 76 w 76"/>
              <a:gd name="T29" fmla="*/ 61 h 91"/>
              <a:gd name="T30" fmla="*/ 74 w 76"/>
              <a:gd name="T31" fmla="*/ 61 h 91"/>
              <a:gd name="T32" fmla="*/ 41 w 76"/>
              <a:gd name="T33" fmla="*/ 57 h 91"/>
              <a:gd name="T34" fmla="*/ 41 w 76"/>
              <a:gd name="T35" fmla="*/ 59 h 91"/>
              <a:gd name="T36" fmla="*/ 53 w 76"/>
              <a:gd name="T37" fmla="*/ 89 h 91"/>
              <a:gd name="T38" fmla="*/ 54 w 76"/>
              <a:gd name="T39" fmla="*/ 91 h 91"/>
              <a:gd name="T40" fmla="*/ 20 w 76"/>
              <a:gd name="T41" fmla="*/ 53 h 91"/>
              <a:gd name="T42" fmla="*/ 21 w 76"/>
              <a:gd name="T43" fmla="*/ 54 h 91"/>
              <a:gd name="T44" fmla="*/ 50 w 76"/>
              <a:gd name="T45" fmla="*/ 88 h 91"/>
              <a:gd name="T46" fmla="*/ 39 w 76"/>
              <a:gd name="T47" fmla="*/ 59 h 91"/>
              <a:gd name="T48" fmla="*/ 39 w 76"/>
              <a:gd name="T49" fmla="*/ 56 h 91"/>
              <a:gd name="T50" fmla="*/ 40 w 76"/>
              <a:gd name="T51" fmla="*/ 55 h 91"/>
              <a:gd name="T52" fmla="*/ 73 w 76"/>
              <a:gd name="T53" fmla="*/ 59 h 91"/>
              <a:gd name="T54" fmla="*/ 71 w 76"/>
              <a:gd name="T55" fmla="*/ 46 h 91"/>
              <a:gd name="T56" fmla="*/ 73 w 76"/>
              <a:gd name="T57" fmla="*/ 33 h 91"/>
              <a:gd name="T58" fmla="*/ 41 w 76"/>
              <a:gd name="T59" fmla="*/ 37 h 91"/>
              <a:gd name="T60" fmla="*/ 39 w 76"/>
              <a:gd name="T61" fmla="*/ 36 h 91"/>
              <a:gd name="T62" fmla="*/ 39 w 76"/>
              <a:gd name="T63" fmla="*/ 32 h 91"/>
              <a:gd name="T64" fmla="*/ 49 w 76"/>
              <a:gd name="T65" fmla="*/ 3 h 91"/>
              <a:gd name="T66" fmla="*/ 21 w 76"/>
              <a:gd name="T67" fmla="*/ 38 h 91"/>
              <a:gd name="T68" fmla="*/ 20 w 76"/>
              <a:gd name="T69" fmla="*/ 39 h 91"/>
              <a:gd name="T70" fmla="*/ 5 w 76"/>
              <a:gd name="T71" fmla="*/ 4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91">
                <a:moveTo>
                  <a:pt x="52" y="91"/>
                </a:moveTo>
                <a:cubicBezTo>
                  <a:pt x="37" y="90"/>
                  <a:pt x="22" y="72"/>
                  <a:pt x="19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2" y="53"/>
                  <a:pt x="6" y="50"/>
                  <a:pt x="2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2" y="45"/>
                  <a:pt x="2" y="45"/>
                </a:cubicBezTo>
                <a:cubicBezTo>
                  <a:pt x="6" y="41"/>
                  <a:pt x="12" y="39"/>
                  <a:pt x="19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22" y="20"/>
                  <a:pt x="36" y="1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2" y="2"/>
                  <a:pt x="52" y="2"/>
                  <a:pt x="52" y="2"/>
                </a:cubicBezTo>
                <a:cubicBezTo>
                  <a:pt x="49" y="8"/>
                  <a:pt x="41" y="22"/>
                  <a:pt x="41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33"/>
                  <a:pt x="42" y="34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9" y="33"/>
                  <a:pt x="68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5" y="30"/>
                </a:cubicBezTo>
                <a:cubicBezTo>
                  <a:pt x="75" y="30"/>
                  <a:pt x="75" y="30"/>
                  <a:pt x="75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6"/>
                  <a:pt x="74" y="41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51"/>
                  <a:pt x="74" y="56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6" y="61"/>
                  <a:pt x="76" y="61"/>
                  <a:pt x="76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68" y="61"/>
                  <a:pt x="49" y="58"/>
                  <a:pt x="41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8"/>
                  <a:pt x="41" y="58"/>
                  <a:pt x="41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69"/>
                  <a:pt x="50" y="83"/>
                  <a:pt x="53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4" y="91"/>
                  <a:pt x="54" y="91"/>
                  <a:pt x="54" y="91"/>
                </a:cubicBezTo>
                <a:cubicBezTo>
                  <a:pt x="52" y="91"/>
                  <a:pt x="52" y="91"/>
                  <a:pt x="52" y="91"/>
                </a:cubicBezTo>
                <a:close/>
                <a:moveTo>
                  <a:pt x="20" y="53"/>
                </a:moveTo>
                <a:cubicBezTo>
                  <a:pt x="21" y="53"/>
                  <a:pt x="21" y="53"/>
                  <a:pt x="21" y="53"/>
                </a:cubicBezTo>
                <a:cubicBezTo>
                  <a:pt x="21" y="54"/>
                  <a:pt x="21" y="54"/>
                  <a:pt x="21" y="54"/>
                </a:cubicBezTo>
                <a:cubicBezTo>
                  <a:pt x="24" y="69"/>
                  <a:pt x="37" y="85"/>
                  <a:pt x="50" y="88"/>
                </a:cubicBezTo>
                <a:cubicBezTo>
                  <a:pt x="50" y="88"/>
                  <a:pt x="50" y="88"/>
                  <a:pt x="50" y="88"/>
                </a:cubicBezTo>
                <a:cubicBezTo>
                  <a:pt x="46" y="81"/>
                  <a:pt x="39" y="6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8"/>
                  <a:pt x="39" y="57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4"/>
                  <a:pt x="39" y="54"/>
                  <a:pt x="39" y="54"/>
                </a:cubicBezTo>
                <a:cubicBezTo>
                  <a:pt x="40" y="55"/>
                  <a:pt x="40" y="55"/>
                  <a:pt x="40" y="55"/>
                </a:cubicBezTo>
                <a:cubicBezTo>
                  <a:pt x="46" y="56"/>
                  <a:pt x="66" y="59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2" y="55"/>
                  <a:pt x="71" y="50"/>
                  <a:pt x="71" y="46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1"/>
                  <a:pt x="72" y="37"/>
                  <a:pt x="73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3"/>
                  <a:pt x="47" y="36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5"/>
                  <a:pt x="39" y="33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22"/>
                  <a:pt x="45" y="10"/>
                  <a:pt x="49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36" y="5"/>
                  <a:pt x="23" y="23"/>
                  <a:pt x="21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9"/>
                  <a:pt x="21" y="39"/>
                  <a:pt x="21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14" y="41"/>
                  <a:pt x="9" y="43"/>
                  <a:pt x="5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9" y="49"/>
                  <a:pt x="14" y="51"/>
                  <a:pt x="20" y="53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698 -0.00432 L -3.33333E-6 -3.4567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0" y="21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886346" y="813197"/>
            <a:ext cx="7454572" cy="40927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方法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屬性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函數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需先宣告好物件：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browser =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webdriver.Chrome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()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一般常用的方法：</a:t>
            </a:r>
            <a:b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.get(“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url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”)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maximize_window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()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.click()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.clear()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send_keys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()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page_source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……(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族繁不及備載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取得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HTML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網頁元素的方法：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None/>
              <a:tabLst/>
              <a:defRPr/>
            </a:pP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等到講解程式碼在講唄！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0445676-EF1B-4D98-B0D6-545F8A0CADD6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C73CDBEC-8CEF-4E8A-A75B-26BB17A030D9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en-US" altLang="zh-TW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Selenium</a:t>
              </a:r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套件</a:t>
              </a: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EA5E6FD-63B1-46F4-A504-1E46FD22D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7AADAECB-6D5A-4DCE-80A4-D08A34101D33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3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1747D2B0-DCA0-414D-8CD0-9C2DB90BE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658" y="3078085"/>
            <a:ext cx="3742358" cy="20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2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1035871" y="982980"/>
            <a:ext cx="7072257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requests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bs4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的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Beautifulsoup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time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的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sleep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TW" sz="2000" b="1" kern="1200" dirty="0" err="1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openpyxl</a:t>
            </a:r>
            <a:endParaRPr lang="en-US" altLang="zh-TW" sz="2000" b="1" kern="1200" dirty="0"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TW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json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TW" sz="2000" b="1" kern="1200" dirty="0" err="1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urllib</a:t>
            </a:r>
            <a:endParaRPr lang="en-US" altLang="zh-TW" sz="2000" b="1" kern="1200" dirty="0"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TW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……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FC5652A-98EC-4B9A-A162-046B282CB834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489B415E-9C20-4E49-A997-12567E5A8509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zh-TW" altLang="en-US" sz="2400" b="1" dirty="0">
                  <a:solidFill>
                    <a:srgbClr val="A8A8A8"/>
                  </a:solidFill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其它套件</a:t>
              </a: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5F2E955F-59DA-41D1-BC11-6FD318A0C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078A857C-0FC1-428D-858F-77D24FFE3924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4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69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1035871" y="680921"/>
            <a:ext cx="7072257" cy="439964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342900" indent="-3429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（複習）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PTT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多頁標題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Google Maps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評論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登入</a:t>
            </a:r>
            <a:r>
              <a:rPr lang="en-US" altLang="zh-TW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Google&amp;</a:t>
            </a:r>
            <a:r>
              <a:rPr lang="zh-TW" altLang="en-US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搜尋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YouTube</a:t>
            </a:r>
            <a:r>
              <a:rPr lang="zh-TW" altLang="en-US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留言</a:t>
            </a:r>
            <a:endParaRPr lang="en-US" altLang="zh-TW" sz="2000" b="1" kern="1200" dirty="0"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kumimoji="0" lang="en-US" altLang="zh-TW" sz="2000" b="1" i="0" u="none" strike="sng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FB</a:t>
            </a:r>
            <a:r>
              <a:rPr lang="zh-TW" altLang="en-US" sz="2000" b="1" strike="sngStrike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粉專文章（</a:t>
            </a:r>
            <a:r>
              <a:rPr lang="en-US" altLang="zh-TW" sz="2000" b="1" strike="sngStrike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Unperfect</a:t>
            </a:r>
            <a:r>
              <a:rPr lang="zh-TW" altLang="en-US" sz="2000" b="1" strike="sngStrike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）</a:t>
            </a:r>
            <a:endParaRPr kumimoji="0" lang="en-US" altLang="zh-TW" sz="2000" b="1" i="0" u="none" strike="sng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政府</a:t>
            </a:r>
            <a:r>
              <a:rPr lang="en-US" altLang="zh-TW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Open Data</a:t>
            </a:r>
          </a:p>
          <a:p>
            <a:pPr marL="342900" lvl="0" indent="-3429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（）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FC5652A-98EC-4B9A-A162-046B282CB834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489B415E-9C20-4E49-A997-12567E5A8509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zh-TW" altLang="en-US" sz="2400" b="1" dirty="0">
                  <a:solidFill>
                    <a:srgbClr val="A8A8A8"/>
                  </a:solidFill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主題大綱</a:t>
              </a: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5F2E955F-59DA-41D1-BC11-6FD318A0C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078A857C-0FC1-428D-858F-77D24FFE3924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5.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2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1849072" y="1038093"/>
            <a:ext cx="6128100" cy="206562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zh-TW" altLang="en-US" sz="2800" dirty="0">
                <a:ea typeface="Microsoft Sans Serif" panose="020B0604020202020204" pitchFamily="34" charset="0"/>
              </a:rPr>
              <a:t> </a:t>
            </a:r>
            <a:r>
              <a:rPr lang="en-US" sz="2800" dirty="0">
                <a:ea typeface="Microsoft Sans Serif" panose="020B0604020202020204" pitchFamily="34" charset="0"/>
              </a:rPr>
              <a:t>If You’re Afraid to Fail, </a:t>
            </a:r>
            <a:br>
              <a:rPr lang="en-US" sz="2800" dirty="0">
                <a:ea typeface="Microsoft Sans Serif" panose="020B0604020202020204" pitchFamily="34" charset="0"/>
              </a:rPr>
            </a:br>
            <a:r>
              <a:rPr lang="en-US" sz="2800" dirty="0">
                <a:ea typeface="Microsoft Sans Serif" panose="020B0604020202020204" pitchFamily="34" charset="0"/>
              </a:rPr>
              <a:t> You’re Probably Going to Fail</a:t>
            </a:r>
            <a:r>
              <a:rPr lang="en" sz="2800" dirty="0">
                <a:ea typeface="Microsoft Sans Serif" panose="020B0604020202020204" pitchFamily="34" charset="0"/>
              </a:rPr>
              <a:t>. </a:t>
            </a:r>
          </a:p>
          <a:p>
            <a:pPr lvl="0" algn="r">
              <a:lnSpc>
                <a:spcPct val="150000"/>
              </a:lnSpc>
              <a:buNone/>
            </a:pPr>
            <a:r>
              <a:rPr lang="en-US" altLang="zh-TW" sz="2800" dirty="0">
                <a:ea typeface="Microsoft Sans Serif" panose="020B0604020202020204" pitchFamily="34" charset="0"/>
              </a:rPr>
              <a:t>– </a:t>
            </a:r>
            <a:r>
              <a:rPr lang="en-US" sz="2800" dirty="0">
                <a:ea typeface="Microsoft Sans Serif" panose="020B0604020202020204" pitchFamily="34" charset="0"/>
              </a:rPr>
              <a:t>Kobe Bryant</a:t>
            </a:r>
            <a:endParaRPr lang="en" sz="2800" dirty="0">
              <a:ea typeface="Microsoft Sans Serif" panose="020B0604020202020204" pitchFamily="34" charset="0"/>
            </a:endParaRPr>
          </a:p>
        </p:txBody>
      </p:sp>
      <p:sp>
        <p:nvSpPr>
          <p:cNvPr id="5" name="Shape 18">
            <a:extLst>
              <a:ext uri="{FF2B5EF4-FFF2-40B4-BE49-F238E27FC236}">
                <a16:creationId xmlns:a16="http://schemas.microsoft.com/office/drawing/2014/main" id="{BA1FAF10-2321-4DA7-9B68-9A296CD7FAAA}"/>
              </a:ext>
            </a:extLst>
          </p:cNvPr>
          <p:cNvSpPr txBox="1"/>
          <p:nvPr/>
        </p:nvSpPr>
        <p:spPr>
          <a:xfrm rot="10800000">
            <a:off x="5751695" y="1744057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6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Oswald"/>
              </a:rPr>
              <a:t>“</a:t>
            </a:r>
          </a:p>
        </p:txBody>
      </p:sp>
      <p:sp>
        <p:nvSpPr>
          <p:cNvPr id="6" name="Shape 18">
            <a:extLst>
              <a:ext uri="{FF2B5EF4-FFF2-40B4-BE49-F238E27FC236}">
                <a16:creationId xmlns:a16="http://schemas.microsoft.com/office/drawing/2014/main" id="{BC38EF7D-C545-4527-B9FA-3E011AE9294E}"/>
              </a:ext>
            </a:extLst>
          </p:cNvPr>
          <p:cNvSpPr txBox="1"/>
          <p:nvPr/>
        </p:nvSpPr>
        <p:spPr>
          <a:xfrm>
            <a:off x="1431155" y="55218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6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Oswald"/>
              </a:rPr>
              <a:t>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A7B5D-D11D-43A3-9C4A-4E44BA801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Shape 73">
            <a:extLst>
              <a:ext uri="{FF2B5EF4-FFF2-40B4-BE49-F238E27FC236}">
                <a16:creationId xmlns:a16="http://schemas.microsoft.com/office/drawing/2014/main" id="{879E9349-D839-41B2-B62B-AA1560A548FF}"/>
              </a:ext>
            </a:extLst>
          </p:cNvPr>
          <p:cNvSpPr txBox="1">
            <a:spLocks/>
          </p:cNvSpPr>
          <p:nvPr/>
        </p:nvSpPr>
        <p:spPr>
          <a:xfrm>
            <a:off x="4638760" y="3223144"/>
            <a:ext cx="3886648" cy="16566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Sincerely,</a:t>
            </a:r>
            <a:b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Willy S.W. Fang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NCU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IM/MIS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NTUST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BA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Email: w70024@gmail.com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Line: </a:t>
            </a:r>
            <a:r>
              <a:rPr kumimoji="0" lang="en-US" altLang="zh-TW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willyfang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/ WeChat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Tinos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: </a:t>
            </a:r>
            <a:r>
              <a:rPr kumimoji="0" lang="en-US" altLang="zh-TW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lebronwilly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0" algn="r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LinkedIn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Tinos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Tinos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12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github.com/LeBronWilly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EE9A03C-6A61-40FF-8ED1-80676EA3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674" y="3088015"/>
            <a:ext cx="2491867" cy="151713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736E4C8-70F1-46D3-819C-D16035E6D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41" y="3088015"/>
            <a:ext cx="2491867" cy="1517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73">
            <a:extLst>
              <a:ext uri="{FF2B5EF4-FFF2-40B4-BE49-F238E27FC236}">
                <a16:creationId xmlns:a16="http://schemas.microsoft.com/office/drawing/2014/main" id="{F1DD1C1A-C0AC-4E6F-BFAF-B4F61929BDC9}"/>
              </a:ext>
            </a:extLst>
          </p:cNvPr>
          <p:cNvSpPr txBox="1">
            <a:spLocks/>
          </p:cNvSpPr>
          <p:nvPr/>
        </p:nvSpPr>
        <p:spPr>
          <a:xfrm>
            <a:off x="946336" y="906780"/>
            <a:ext cx="7251327" cy="33299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Tinos"/>
              </a:rPr>
              <a:t>靜態網頁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Tino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Tinos"/>
              </a:rPr>
              <a:t>動態網頁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Tino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Tinos"/>
              </a:rPr>
              <a:t>Selenium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Tinos"/>
              </a:rPr>
              <a:t>套件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Tino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Tinos"/>
              </a:rPr>
              <a:t>其他套件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Tino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TW" sz="24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</a:rPr>
              <a:t>……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Tino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endParaRPr kumimoji="0" lang="en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Tino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497226-CE63-404A-99A6-43B6A256D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3B88D28-54A1-44F4-8EF7-A39802EB34A6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10" name="标题 1">
              <a:extLst>
                <a:ext uri="{FF2B5EF4-FFF2-40B4-BE49-F238E27FC236}">
                  <a16:creationId xmlns:a16="http://schemas.microsoft.com/office/drawing/2014/main" id="{8CF587F3-103D-4B66-B4FE-77BDBDFD8C81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目錄</a:t>
              </a:r>
              <a:endParaRPr lang="zh-CN" altLang="en-US" sz="2400" b="1" dirty="0">
                <a:solidFill>
                  <a:srgbClr val="A8A8A8"/>
                </a:solidFill>
                <a:latin typeface="+mn-lt"/>
                <a:cs typeface="Microsoft Sans Serif" panose="020B0604020202020204" pitchFamily="34" charset="0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5864EC1-70B6-42A9-81B5-2601A8B8E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D0D9F498-A045-4C08-924A-CD75FDB569E3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0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80E4A0D0-729A-4D9B-A156-0E2BBAA0E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356" y="2693261"/>
            <a:ext cx="1751394" cy="175139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7308B2A-5CBE-4A56-8FE6-E2FAC6CF8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911" y="1131713"/>
            <a:ext cx="3115440" cy="934632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AFE6A396-7DD4-4987-A449-636ACC19A2D0}"/>
              </a:ext>
            </a:extLst>
          </p:cNvPr>
          <p:cNvSpPr/>
          <p:nvPr/>
        </p:nvSpPr>
        <p:spPr>
          <a:xfrm>
            <a:off x="5235931" y="2459243"/>
            <a:ext cx="2057400" cy="223417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B82E933-B720-4959-8368-C4389667AFAC}"/>
              </a:ext>
            </a:extLst>
          </p:cNvPr>
          <p:cNvSpPr txBox="1">
            <a:spLocks noChangeArrowheads="1"/>
          </p:cNvSpPr>
          <p:nvPr/>
        </p:nvSpPr>
        <p:spPr>
          <a:xfrm>
            <a:off x="1346225" y="381000"/>
            <a:ext cx="6934200" cy="66308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Microsoft Sans Serif" panose="020B0604020202020204" pitchFamily="34" charset="0"/>
              <a:sym typeface="Arial"/>
            </a:endParaRPr>
          </a:p>
        </p:txBody>
      </p:sp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946336" y="934968"/>
            <a:ext cx="7251327" cy="39789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Tinos"/>
              </a:rPr>
              <a:t>簡介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Tino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設計給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User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純閱讀的網頁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。主要適用於簡單、更新不頻繁的內容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HTML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是基礎技術，常與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CSS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與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JavaScript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組合成一個內容網頁，讓瀏覽器去讀取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一般判斷方式是網頁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副檔名為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html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或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htm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大多皆為靜態網頁，它的優勢在於容易為搜尋引擎所接受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現今較多網頁是動靜態混合型的設計，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純靜態的已經為少數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所以很多動態網頁會將動態網頁轉變成靜態方式，就是所謂的</a:t>
            </a: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【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偽靜態網頁</a:t>
            </a: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】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來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提高搜尋引擎的友善度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達到排名優化的成效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4976567-47CD-4306-9176-965BB0A6198E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5" name="标题 1">
              <a:extLst>
                <a:ext uri="{FF2B5EF4-FFF2-40B4-BE49-F238E27FC236}">
                  <a16:creationId xmlns:a16="http://schemas.microsoft.com/office/drawing/2014/main" id="{2F3C5F81-D930-4E29-A499-2FD531AC79A0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靜態網頁</a:t>
              </a:r>
              <a:endParaRPr lang="zh-CN" altLang="en-US" sz="2400" b="1" dirty="0">
                <a:solidFill>
                  <a:srgbClr val="A8A8A8"/>
                </a:solidFill>
                <a:latin typeface="+mn-lt"/>
                <a:cs typeface="Microsoft Sans Serif" panose="020B0604020202020204" pitchFamily="34" charset="0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BE3E130-978A-4657-85E5-34D4250FE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FC2DFEBB-3833-451C-B915-A9BEFEE7516D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1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8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CE842F1-D63F-4D97-A8DD-9EC9480F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65" y="1019071"/>
            <a:ext cx="4201136" cy="26786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C61A6B9-045D-48E9-ACEA-BE4B908BD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028" y="963930"/>
            <a:ext cx="4070645" cy="2868930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F6A6BD74-1483-4F1F-8150-6016099E6C21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10" name="标题 1">
              <a:extLst>
                <a:ext uri="{FF2B5EF4-FFF2-40B4-BE49-F238E27FC236}">
                  <a16:creationId xmlns:a16="http://schemas.microsoft.com/office/drawing/2014/main" id="{10F7E134-A46A-4376-AAD7-ABD39519C45F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靜態網頁</a:t>
              </a:r>
              <a:endParaRPr lang="zh-CN" altLang="en-US" sz="2400" b="1" dirty="0">
                <a:solidFill>
                  <a:srgbClr val="A8A8A8"/>
                </a:solidFill>
                <a:latin typeface="+mn-lt"/>
                <a:cs typeface="Microsoft Sans Serif" panose="020B0604020202020204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75AE256C-28EA-4537-8C28-1A6BB5466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18A1BFA9-2328-40A8-9F10-A633AECC349A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1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99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B82E933-B720-4959-8368-C4389667AFAC}"/>
              </a:ext>
            </a:extLst>
          </p:cNvPr>
          <p:cNvSpPr txBox="1">
            <a:spLocks noChangeArrowheads="1"/>
          </p:cNvSpPr>
          <p:nvPr/>
        </p:nvSpPr>
        <p:spPr>
          <a:xfrm>
            <a:off x="1346225" y="381000"/>
            <a:ext cx="6934200" cy="66308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Microsoft Sans Serif" panose="020B0604020202020204" pitchFamily="34" charset="0"/>
              <a:sym typeface="Arial"/>
            </a:endParaRPr>
          </a:p>
        </p:txBody>
      </p:sp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997000" y="688478"/>
            <a:ext cx="7140837" cy="43280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簡介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設計與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User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互動的網頁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。比較適用於資料內容較大、更新快速的內容，如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社群平台、購物車、電商網站、討論區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等，因此會需要規劃好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伺服器、程式與資料庫間的共同運作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網頁的內容隨著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User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的輸入和互動而有所不同，有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Perl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PHP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ASP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JSP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等編譯方式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通常具有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後台管理員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系統，讓維護人員透過帳密登入後，可以更方便地管理網站，以大幅降低維護成本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新增最新消息、發佈參展資訊、修改商品說明、上傳產品圖片</a:t>
            </a:r>
            <a:r>
              <a:rPr lang="en-US" altLang="zh-TW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…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等，只要會一般的電腦文書處理便可以輕鬆完成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8D29011-45A3-4B7E-85FB-3F6514EF6960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7F65AE1F-1410-4BF6-AEA7-7FEB727DA376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動態網頁</a:t>
              </a:r>
              <a:endParaRPr lang="zh-CN" altLang="en-US" sz="2400" b="1" dirty="0">
                <a:solidFill>
                  <a:srgbClr val="A8A8A8"/>
                </a:solidFill>
                <a:latin typeface="+mn-lt"/>
                <a:cs typeface="Microsoft Sans Serif" panose="020B0604020202020204" pitchFamily="34" charset="0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CDA2403-1AC2-4292-9BC5-D8323CFC6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EA2CAC5F-09CF-418B-8C79-4947AC9D0C26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2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30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B82E933-B720-4959-8368-C4389667AFAC}"/>
              </a:ext>
            </a:extLst>
          </p:cNvPr>
          <p:cNvSpPr txBox="1">
            <a:spLocks noChangeArrowheads="1"/>
          </p:cNvSpPr>
          <p:nvPr/>
        </p:nvSpPr>
        <p:spPr>
          <a:xfrm>
            <a:off x="1346225" y="381000"/>
            <a:ext cx="6934200" cy="66308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Microsoft Sans Serif" panose="020B0604020202020204" pitchFamily="34" charset="0"/>
              <a:sym typeface="Arial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79C4E1-EEA9-455E-A69D-583C126E3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2" y="830580"/>
            <a:ext cx="3733019" cy="294954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63736C-D44F-487A-A859-4A83FD795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0" r="1"/>
          <a:stretch/>
        </p:blipFill>
        <p:spPr>
          <a:xfrm>
            <a:off x="2530480" y="2036492"/>
            <a:ext cx="4303094" cy="2954957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10F952BA-8696-4830-97C2-E6437B623BD3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F1B788D7-0632-49B2-AC96-A948EDBE8C24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動態網頁</a:t>
              </a:r>
              <a:endParaRPr lang="zh-CN" altLang="en-US" sz="2400" b="1" dirty="0">
                <a:solidFill>
                  <a:srgbClr val="A8A8A8"/>
                </a:solidFill>
                <a:latin typeface="+mn-lt"/>
                <a:cs typeface="Microsoft Sans Serif" panose="020B0604020202020204" pitchFamily="34" charset="0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D3D1D0B-9E6D-40CD-8D6F-830B4343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2786EA52-28E4-4036-8BA7-3F3E03B3AD1E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2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CF03CF7B-45F3-4A17-8C36-24ED89B89C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47"/>
          <a:stretch/>
        </p:blipFill>
        <p:spPr>
          <a:xfrm>
            <a:off x="3100555" y="830580"/>
            <a:ext cx="6009511" cy="28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5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B82E933-B720-4959-8368-C4389667AFAC}"/>
              </a:ext>
            </a:extLst>
          </p:cNvPr>
          <p:cNvSpPr txBox="1">
            <a:spLocks noChangeArrowheads="1"/>
          </p:cNvSpPr>
          <p:nvPr/>
        </p:nvSpPr>
        <p:spPr>
          <a:xfrm>
            <a:off x="1346225" y="381000"/>
            <a:ext cx="6934200" cy="66308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Microsoft Sans Serif" panose="020B0604020202020204" pitchFamily="34" charset="0"/>
              <a:sym typeface="Arial"/>
            </a:endParaRPr>
          </a:p>
        </p:txBody>
      </p:sp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946336" y="934968"/>
            <a:ext cx="7251327" cy="35171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簡介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在網頁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App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開發時，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測試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UI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是相當麻煩的工作，若以手動測試進行不僅會因為人力時間而受到限制，且容易出錯。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Selenium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解決了此問題，它能藉由指令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自動操作網頁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，達到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自動化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測試的功能。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由於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Selenium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可以直接以程式碼操控瀏覽器，因此成為網路爬蟲必備的工具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套件之一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支援多種程式語言，包含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Java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JavaScript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Python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等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FA6595A-3614-4CA3-8DDC-C82C22657215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0A006FDD-29C9-404C-9E08-3AF52BAE0314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en-US" altLang="zh-TW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Selenium</a:t>
              </a:r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套件</a:t>
              </a: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EAD5A7AF-C79B-458A-907B-17DD36A46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BB5FEE38-CC10-49CB-83EF-B3BA61D9360E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3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73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B82E933-B720-4959-8368-C4389667AFAC}"/>
              </a:ext>
            </a:extLst>
          </p:cNvPr>
          <p:cNvSpPr txBox="1">
            <a:spLocks noChangeArrowheads="1"/>
          </p:cNvSpPr>
          <p:nvPr/>
        </p:nvSpPr>
        <p:spPr>
          <a:xfrm>
            <a:off x="1346225" y="381000"/>
            <a:ext cx="6934200" cy="66308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Microsoft Sans Serif" panose="020B0604020202020204" pitchFamily="34" charset="0"/>
              <a:sym typeface="Arial"/>
            </a:endParaRPr>
          </a:p>
        </p:txBody>
      </p:sp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946336" y="934968"/>
            <a:ext cx="7251327" cy="35171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lvl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TW" altLang="en-US" sz="24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前提</a:t>
            </a:r>
            <a:endParaRPr lang="en-US" altLang="zh-TW" sz="2400" b="1" kern="1200" dirty="0"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啟用</a:t>
            </a:r>
            <a:r>
              <a:rPr lang="en-US" altLang="zh-TW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Selenium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之後，尼指定的瀏覽器就會開啟，並依照你所寫的程式指令依序執行，所有網頁的操作，包含</a:t>
            </a:r>
            <a:r>
              <a:rPr lang="en-US" altLang="zh-TW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輸入資料</a:t>
            </a: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如帳密</a:t>
            </a: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、點選按鈕、滾動頁面</a:t>
            </a: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TW" sz="1800" b="1" kern="1200" dirty="0" err="1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js</a:t>
            </a: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、放大視窗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等，都可以使用程式碼進行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由於是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偽裝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成真正的瀏覽器在運作，大致上多數網站都可以輕鬆的突破，但是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運行速度相對慢很多、佔用較多電腦效能</a:t>
            </a:r>
            <a:endParaRPr lang="en-US" altLang="zh-TW" sz="1800" b="1" kern="1200" dirty="0">
              <a:solidFill>
                <a:srgbClr val="C00000"/>
              </a:solidFill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一般而言，還是會先使用</a:t>
            </a: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requests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獲取網頁原始碼，但若無法突破對方網站伺服器的阻隔以及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需要有條件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時，就要用</a:t>
            </a:r>
            <a:r>
              <a:rPr lang="en-US" altLang="zh-TW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Selenium</a:t>
            </a:r>
            <a:endParaRPr lang="zh-TW" altLang="en-US" sz="1800" b="1" kern="1200" dirty="0"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FA6595A-3614-4CA3-8DDC-C82C22657215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0A006FDD-29C9-404C-9E08-3AF52BAE0314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en-US" altLang="zh-TW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Selenium</a:t>
              </a:r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套件</a:t>
              </a: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EAD5A7AF-C79B-458A-907B-17DD36A46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BB5FEE38-CC10-49CB-83EF-B3BA61D9360E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3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24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946336" y="982980"/>
            <a:ext cx="7251327" cy="35171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操作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將在本機端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IDE-Spyder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進行，需先下載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  <a:hlinkClick r:id="rId3"/>
              </a:rPr>
              <a:t>WebDriver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程式，放置於程式碼檔案之同個目錄下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需額外安裝套件至本機端</a:t>
            </a:r>
            <a:br>
              <a:rPr kumimoji="0" lang="en-US" altLang="zh-TW" sz="1800" b="1" i="0" u="non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kumimoji="0" lang="zh-TW" altLang="en-US" sz="1800" b="1" i="0" u="non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相信大家都裝好了（？</a:t>
            </a:r>
            <a:endParaRPr kumimoji="0" lang="en-US" altLang="zh-TW" sz="1800" b="1" i="0" u="non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from selenium import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webdriver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，即可用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webdriver.Chrome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()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建立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Google Chrome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之瀏覽器物件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Selenium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Webdriver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API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8B8A3-B542-4F39-BD60-A8C333ED56F9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53F641B7-242E-4928-9F7B-A5D4E35FEA13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en-US" altLang="zh-TW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Selenium</a:t>
              </a:r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套件</a:t>
              </a: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7FA0821C-29C2-4263-B0F8-7F6DFDC94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80B7F38D-FEAF-459D-96D3-53346607922C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3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355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学校">
      <a:majorFont>
        <a:latin typeface="Arial"/>
        <a:ea typeface="方正卡通简体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9705</TotalTime>
  <Words>787</Words>
  <Application>Microsoft Office PowerPoint</Application>
  <PresentationFormat>如螢幕大小 (16:9)</PresentationFormat>
  <Paragraphs>98</Paragraphs>
  <Slides>13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4" baseType="lpstr">
      <vt:lpstr>Tinos</vt:lpstr>
      <vt:lpstr>微软雅黑</vt:lpstr>
      <vt:lpstr>新細明體</vt:lpstr>
      <vt:lpstr>方正卡通简体</vt:lpstr>
      <vt:lpstr>Oswald</vt:lpstr>
      <vt:lpstr>Microsoft Sans Serif</vt:lpstr>
      <vt:lpstr>Times New Roman</vt:lpstr>
      <vt:lpstr>Wingdings</vt:lpstr>
      <vt:lpstr>Arial</vt:lpstr>
      <vt:lpstr>微軟正黑體</vt:lpstr>
      <vt:lpstr>Office 主题</vt:lpstr>
      <vt:lpstr>Web Crawler plus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1 :  Self-Introduction</dc:title>
  <dc:creator>Willy Fang</dc:creator>
  <cp:lastModifiedBy>方聖瑋 (108423020)</cp:lastModifiedBy>
  <cp:revision>330</cp:revision>
  <dcterms:modified xsi:type="dcterms:W3CDTF">2020-12-13T04:32:51Z</dcterms:modified>
</cp:coreProperties>
</file>